
<file path=[Content_Types].xml><?xml version="1.0" encoding="utf-8"?>
<Types xmlns="http://schemas.openxmlformats.org/package/2006/content-types">
  <Default Extension="mpg" ContentType="vide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notesMasterIdLst>
    <p:notesMasterId r:id="rId16"/>
  </p:notesMasterIdLst>
  <p:sldIdLst>
    <p:sldId id="256" r:id="rId2"/>
    <p:sldId id="1013" r:id="rId3"/>
    <p:sldId id="382" r:id="rId4"/>
    <p:sldId id="384" r:id="rId5"/>
    <p:sldId id="818" r:id="rId6"/>
    <p:sldId id="383" r:id="rId7"/>
    <p:sldId id="791" r:id="rId8"/>
    <p:sldId id="1014" r:id="rId9"/>
    <p:sldId id="1011" r:id="rId10"/>
    <p:sldId id="956" r:id="rId11"/>
    <p:sldId id="290" r:id="rId12"/>
    <p:sldId id="1010" r:id="rId13"/>
    <p:sldId id="1012" r:id="rId14"/>
    <p:sldId id="264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17"/>
    <p:restoredTop sz="76563" autoAdjust="0"/>
  </p:normalViewPr>
  <p:slideViewPr>
    <p:cSldViewPr snapToGrid="0" snapToObjects="1">
      <p:cViewPr varScale="1">
        <p:scale>
          <a:sx n="67" d="100"/>
          <a:sy n="67" d="100"/>
        </p:scale>
        <p:origin x="1459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dirty="0"/>
              <a:t>Approximately 20 minutes is needed for this session.</a:t>
            </a:r>
          </a:p>
          <a:p>
            <a:endParaRPr lang="en-US" dirty="0"/>
          </a:p>
          <a:p>
            <a:r>
              <a:rPr lang="en-US" dirty="0"/>
              <a:t>Notes</a:t>
            </a:r>
            <a:r>
              <a:rPr lang="en-US" baseline="0" dirty="0"/>
              <a:t> are provided to help you lead the presentation.</a:t>
            </a:r>
          </a:p>
          <a:p>
            <a:r>
              <a:rPr lang="en-US" baseline="0" dirty="0"/>
              <a:t>Notes in italics are for your attention only.</a:t>
            </a:r>
          </a:p>
          <a:p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This bitesize parent session is best used alongside a demo lesson of teaching a Set 1 sound.</a:t>
            </a:r>
            <a:r>
              <a:rPr lang="en-US" i="1" dirty="0"/>
              <a:t> Alternatively, you may wish to use a film from the School Portal.</a:t>
            </a:r>
          </a:p>
          <a:p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1’ from Oxford Owl for each parent.</a:t>
            </a:r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how to use ‘My Set 1 Speed Sounds Book 1’ or cards if you send these home.</a:t>
            </a:r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purchase Set 1 flashcards or My Reading and Writing Kit ages 3-5 early sounds and blending to support your child with Set 1 sounds at home.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dirty="0"/>
              <a:t>Demonstrate teaching a Set 1 sound to a group of children.</a:t>
            </a:r>
          </a:p>
          <a:p>
            <a:r>
              <a:rPr lang="en-US" i="1" dirty="0"/>
              <a:t>Alternatively, you may wish to use a film from the School Portal.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521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152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endParaRPr lang="en-US" i="1" baseline="0" dirty="0"/>
          </a:p>
          <a:p>
            <a:r>
              <a:rPr lang="en-US" i="0" baseline="0" dirty="0"/>
              <a:t>Today I want to help you understand how your child is learning to read with phonics – specifically ‘Read Write Inc.’ Phonics.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928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words are made up of individual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sounds.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 sounds are merged together to form words.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e.g.</a:t>
            </a:r>
            <a:r>
              <a:rPr lang="en-US" sz="1200" b="0" i="0" u="none" strike="noStrike" cap="none" baseline="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i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n </a:t>
            </a:r>
            <a:r>
              <a:rPr lang="en-US" dirty="0"/>
              <a:t>‘mat’ we have the sounds ‘m’, ‘a’, ‘t’, ship – ‘</a:t>
            </a:r>
            <a:r>
              <a:rPr lang="en-US" dirty="0" err="1"/>
              <a:t>sh</a:t>
            </a:r>
            <a:r>
              <a:rPr lang="en-US" dirty="0"/>
              <a:t>’, ‘</a:t>
            </a:r>
            <a:r>
              <a:rPr lang="en-US" dirty="0" err="1"/>
              <a:t>i</a:t>
            </a:r>
            <a:r>
              <a:rPr lang="en-US" dirty="0"/>
              <a:t>’, ‘p’.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1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1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Click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A grapheme is another name for the letters we use to write the sound. The spelling of that sound on the page. </a:t>
            </a:r>
            <a:endParaRPr lang="en-US" i="1" dirty="0"/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Phonics is the method of teaching reading through the identification of sounds and graphemes. 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new National Curriculum ensures that all children are taught Phonics systematically.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gives your children the tools to read any word. </a:t>
            </a:r>
          </a:p>
        </p:txBody>
      </p:sp>
      <p:sp>
        <p:nvSpPr>
          <p:cNvPr id="231" name="Shape 23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7302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use 44 sounds to make all the words in the English language.                                    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we’ve got a problem. 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We’ve got 44 sounds and only 26 letters.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26 letters work singly, in pairs and sometimes in threes to represent one sound.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  <a:tabLst/>
              <a:defRPr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We have to 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group letter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s together to write some sounds e.g. ‘</a:t>
            </a:r>
            <a:r>
              <a:rPr lang="en-US" dirty="0" err="1">
                <a:latin typeface="Times New Roman"/>
                <a:ea typeface="Times New Roman"/>
                <a:cs typeface="Times New Roman"/>
                <a:sym typeface="Times New Roman"/>
              </a:rPr>
              <a:t>igh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’, ‘air’.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English we have more than 150 ways to represent 44 sounds, using 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26 letters in the alphabet</a:t>
            </a: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i="1" dirty="0">
                <a:latin typeface="Times New Roman"/>
                <a:ea typeface="Times New Roman"/>
                <a:cs typeface="Times New Roman"/>
                <a:sym typeface="Times New Roman"/>
              </a:rPr>
              <a:t>Click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Times New Roman"/>
              <a:buNone/>
            </a:pPr>
            <a:r>
              <a:rPr lang="en-US" dirty="0">
                <a:latin typeface="Times New Roman"/>
                <a:ea typeface="Times New Roman"/>
                <a:cs typeface="Times New Roman"/>
                <a:sym typeface="Times New Roman"/>
              </a:rPr>
              <a:t>This makes our language one of the most complex in the world!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endParaRPr lang="en-US" sz="1200" b="0" i="0" u="none" strike="noStrike" cap="none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Times New Roman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619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C86BBF-4374-4E01-85D9-47F0C65351B7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4538"/>
            <a:ext cx="2838450" cy="21304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6909" y="2947095"/>
            <a:ext cx="5335270" cy="623504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Using RWI, we make learning to read easy for children because we start by teaching them just one way of reading and writing every sound. Here they are on the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Simple Speed Sounds chart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teach </a:t>
            </a:r>
            <a:r>
              <a:rPr lang="en-US" sz="1100" b="0" i="0" u="none" strike="noStrike" cap="none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Set 1 sounds first - (sounds as far as a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e </a:t>
            </a:r>
            <a:r>
              <a:rPr lang="en-US" sz="1100" dirty="0" err="1">
                <a:latin typeface="Times New Roman"/>
                <a:ea typeface="Times New Roman"/>
                <a:cs typeface="Times New Roman"/>
                <a:sym typeface="Times New Roman"/>
              </a:rPr>
              <a:t>i</a:t>
            </a:r>
            <a:r>
              <a:rPr lang="en-US" sz="1100" dirty="0">
                <a:latin typeface="Times New Roman"/>
                <a:ea typeface="Times New Roman"/>
                <a:cs typeface="Times New Roman"/>
                <a:sym typeface="Times New Roman"/>
              </a:rPr>
              <a:t> o u).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25000"/>
              <a:buFontTx/>
              <a:buNone/>
              <a:tabLst/>
              <a:defRPr/>
            </a:pPr>
            <a:r>
              <a:rPr lang="en-GB" altLang="ja-JP" sz="1100" dirty="0">
                <a:latin typeface="Times New Roman" charset="0"/>
              </a:rPr>
              <a:t>Children need to know sounds – not letter names – to read words.</a:t>
            </a:r>
            <a:endParaRPr lang="en-US" sz="11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lang="en-US" sz="1100" b="0" i="0" u="none" strike="noStrike" cap="none" dirty="0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US" sz="1100" i="1" dirty="0"/>
              <a:t>Use MTYT to teach each of the Set 1 sounds to</a:t>
            </a:r>
            <a:r>
              <a:rPr lang="en-US" sz="1100" b="0" i="1" u="none" strike="noStrike" cap="non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parents</a:t>
            </a:r>
            <a:r>
              <a:rPr lang="en-US" sz="1100" i="1" dirty="0"/>
              <a:t>.</a:t>
            </a:r>
          </a:p>
          <a:p>
            <a:pPr eaLnBrk="1" hangingPunct="1">
              <a:spcBef>
                <a:spcPct val="0"/>
              </a:spcBef>
              <a:spcAft>
                <a:spcPts val="1600"/>
              </a:spcAft>
            </a:pP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8033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Times New Roman" charset="0"/>
              </a:rPr>
              <a:t>We </a:t>
            </a:r>
            <a:r>
              <a:rPr lang="en-US" baseline="0" dirty="0">
                <a:latin typeface="Times New Roman" charset="0"/>
              </a:rPr>
              <a:t>teach using pure sounds. </a:t>
            </a:r>
            <a:endParaRPr lang="en-US" dirty="0">
              <a:latin typeface="Times New Roman" charset="0"/>
            </a:endParaRPr>
          </a:p>
          <a:p>
            <a:pPr eaLnBrk="1" hangingPunct="1"/>
            <a:r>
              <a:rPr lang="en-US" dirty="0">
                <a:latin typeface="Times New Roman" charset="0"/>
              </a:rPr>
              <a:t>W</a:t>
            </a:r>
            <a:r>
              <a:rPr lang="en-GB" dirty="0">
                <a:latin typeface="Times New Roman" charset="0"/>
              </a:rPr>
              <a:t>e pronounce the sounds clearly, using pure sounds (‘m’ not’ </a:t>
            </a:r>
            <a:r>
              <a:rPr lang="en-GB" dirty="0" err="1">
                <a:latin typeface="Times New Roman" charset="0"/>
              </a:rPr>
              <a:t>muh</a:t>
            </a:r>
            <a:r>
              <a:rPr lang="en-GB" dirty="0">
                <a:latin typeface="Times New Roman" charset="0"/>
              </a:rPr>
              <a:t>’, ’s’ not ‘</a:t>
            </a:r>
            <a:r>
              <a:rPr lang="en-GB" altLang="ja-JP" dirty="0" err="1">
                <a:latin typeface="Times New Roman" charset="0"/>
              </a:rPr>
              <a:t>suh</a:t>
            </a:r>
            <a:r>
              <a:rPr lang="en-GB" dirty="0">
                <a:latin typeface="Times New Roman" charset="0"/>
              </a:rPr>
              <a:t>’</a:t>
            </a:r>
            <a:r>
              <a:rPr lang="en-GB" altLang="ja-JP" dirty="0">
                <a:latin typeface="Times New Roman" charset="0"/>
              </a:rPr>
              <a:t>, etc.) so that your child will be able to blend the sounds together to make words more easily. </a:t>
            </a:r>
          </a:p>
          <a:p>
            <a:pPr eaLnBrk="1" hangingPunct="1"/>
            <a:endParaRPr lang="en-GB" altLang="ja-JP" baseline="0" dirty="0">
              <a:latin typeface="Times New Roman" charset="0"/>
            </a:endParaRPr>
          </a:p>
          <a:p>
            <a:pPr eaLnBrk="1" hangingPunct="1"/>
            <a:r>
              <a:rPr lang="en-GB" altLang="ja-JP" baseline="0" dirty="0">
                <a:latin typeface="Times New Roman" charset="0"/>
              </a:rPr>
              <a:t>You can watch this film of little Sylvie on the Ruth </a:t>
            </a:r>
            <a:r>
              <a:rPr lang="en-GB" altLang="ja-JP" baseline="0" dirty="0" err="1">
                <a:latin typeface="Times New Roman" charset="0"/>
              </a:rPr>
              <a:t>Miskin</a:t>
            </a:r>
            <a:r>
              <a:rPr lang="en-GB" altLang="ja-JP" baseline="0" dirty="0">
                <a:latin typeface="Times New Roman" charset="0"/>
              </a:rPr>
              <a:t> website to practise using pure sounds. </a:t>
            </a:r>
            <a:r>
              <a:rPr lang="en-GB" altLang="ja-JP" i="1" baseline="0" dirty="0">
                <a:latin typeface="Times New Roman" charset="0"/>
              </a:rPr>
              <a:t>Play a little bit of the video.</a:t>
            </a:r>
            <a:endParaRPr lang="en-GB" altLang="ja-JP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315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give children a hook to learn the sounds by using pictures in the same shape as the letter.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‘s’ looks like a snake.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‘d’ looks like a dinosaur.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‘m’ looks like a mountain.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‘a’ looks like an apple.</a:t>
            </a:r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teach the children to name the mnemonic pictures before they learn the sound.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means that children learn to read and write the sounds really easily.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5695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Children use the picture mnemonic to learn to form letters correctly at the same time they learn to read each sound. </a:t>
            </a:r>
          </a:p>
          <a:p>
            <a:r>
              <a:rPr lang="en-US" dirty="0"/>
              <a:t>Each sound has a handwriting phrase e.g. down Maisie, and over the mountains.</a:t>
            </a:r>
          </a:p>
          <a:p>
            <a:endParaRPr lang="en-US" dirty="0"/>
          </a:p>
          <a:p>
            <a:r>
              <a:rPr lang="en-US" dirty="0"/>
              <a:t>Use these handwriting phrases when </a:t>
            </a:r>
            <a:r>
              <a:rPr lang="en-US" dirty="0" err="1"/>
              <a:t>practising</a:t>
            </a:r>
            <a:r>
              <a:rPr lang="en-US" dirty="0"/>
              <a:t> writing at home with your child.</a:t>
            </a:r>
          </a:p>
          <a:p>
            <a:r>
              <a:rPr lang="en-US" dirty="0"/>
              <a:t>Avoid using these to read the sound.</a:t>
            </a:r>
          </a:p>
          <a:p>
            <a:endParaRPr lang="en-US" dirty="0"/>
          </a:p>
          <a:p>
            <a:r>
              <a:rPr lang="en-US" dirty="0"/>
              <a:t>I will give you a handout of these handwriting phrases when you leave today.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7238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these video tutorials on the Ruth </a:t>
            </a:r>
            <a:r>
              <a:rPr lang="en-US" dirty="0" err="1"/>
              <a:t>Miskin</a:t>
            </a:r>
            <a:r>
              <a:rPr lang="en-US" dirty="0"/>
              <a:t> website to help you to </a:t>
            </a:r>
            <a:r>
              <a:rPr lang="en-US" dirty="0" err="1"/>
              <a:t>practise</a:t>
            </a:r>
            <a:r>
              <a:rPr lang="en-US" dirty="0"/>
              <a:t> reading and writing with your child at home: </a:t>
            </a:r>
          </a:p>
          <a:p>
            <a:endParaRPr lang="en-US" dirty="0"/>
          </a:p>
          <a:p>
            <a:r>
              <a:rPr lang="en-US" dirty="0"/>
              <a:t>The frieze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reading the stretchy sounds with your child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reading the bouncy sounds with your child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Handwriting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will also give you a copy of the </a:t>
            </a:r>
            <a:r>
              <a:rPr lang="en-US" baseline="0" dirty="0"/>
              <a:t>‘Reading at Home Booklet 1’.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367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powerpoint-cover-template-blank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752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8" y="1268760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16016" y="1268760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uthmiskin.com/en/parents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/>
              <a:t>Read Write Inc. </a:t>
            </a:r>
            <a:r>
              <a:rPr lang="en-US" dirty="0"/>
              <a:t>Phonics </a:t>
            </a:r>
            <a:br>
              <a:rPr lang="en-US" dirty="0"/>
            </a:br>
            <a:r>
              <a:rPr lang="en-US" dirty="0"/>
              <a:t>Parents’ Meeting</a:t>
            </a:r>
            <a:br>
              <a:rPr lang="en-US" dirty="0"/>
            </a:br>
            <a:r>
              <a:rPr lang="en-US" dirty="0"/>
              <a:t>Set 1 Sounds</a:t>
            </a:r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1. Use pure sounds, not letter names</a:t>
            </a:r>
          </a:p>
          <a:p>
            <a:r>
              <a:rPr lang="en-GB" dirty="0"/>
              <a:t>2. Teach the picture names</a:t>
            </a:r>
          </a:p>
          <a:p>
            <a:r>
              <a:rPr lang="en-GB" dirty="0"/>
              <a:t>3. Practise reading sounds speedily -                 </a:t>
            </a:r>
          </a:p>
          <a:p>
            <a:r>
              <a:rPr lang="en-GB" dirty="0"/>
              <a:t>    ‘review, review, review’</a:t>
            </a:r>
          </a:p>
          <a:p>
            <a:r>
              <a:rPr lang="en-GB" dirty="0"/>
              <a:t>4. Use the handwriting phrases for writing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Parents’ Page:</a:t>
            </a:r>
          </a:p>
          <a:p>
            <a:r>
              <a:rPr lang="en-US" dirty="0">
                <a:hlinkClick r:id="rId3"/>
              </a:rPr>
              <a:t>http://www.ruthmiskin.com/en/parents/</a:t>
            </a:r>
            <a:endParaRPr lang="en-US" dirty="0"/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244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DF07E-39BF-2745-A208-6978920BF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a Set 1 Sound - </a:t>
            </a:r>
            <a:r>
              <a:rPr lang="en-US" dirty="0">
                <a:solidFill>
                  <a:srgbClr val="FFC000"/>
                </a:solidFill>
              </a:rPr>
              <a:t>in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64E17-1E6D-554C-82C8-D6B25B0C93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48155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5A5A5A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2400" i="1" dirty="0"/>
              <a:t>Jeanette Winterson</a:t>
            </a:r>
            <a:endParaRPr lang="en-US" sz="24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746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other questions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AA93A9-005C-EC4C-87E0-11AF3DA2EC4F}"/>
              </a:ext>
            </a:extLst>
          </p:cNvPr>
          <p:cNvSpPr/>
          <p:nvPr/>
        </p:nvSpPr>
        <p:spPr>
          <a:xfrm>
            <a:off x="2173829" y="2305615"/>
            <a:ext cx="4174541" cy="2246769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Q&amp;A</a:t>
            </a:r>
            <a:endParaRPr lang="en-US" sz="140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solidFill>
                <a:srgbClr val="5A5A5A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>
                <a:solidFill>
                  <a:schemeClr val="accent3"/>
                </a:solidFill>
              </a:rPr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2400" i="1" dirty="0"/>
              <a:t>Jeanette Winterson</a:t>
            </a:r>
            <a:endParaRPr lang="en-US" sz="24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44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323528" y="260648"/>
            <a:ext cx="7478713" cy="864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US" sz="3000" b="1" i="0" u="none" strike="noStrike" cap="none" dirty="0">
                <a:solidFill>
                  <a:srgbClr val="787878"/>
                </a:solidFill>
                <a:latin typeface="Arial"/>
                <a:ea typeface="Arial"/>
                <a:cs typeface="Arial"/>
                <a:sym typeface="Arial"/>
              </a:rPr>
              <a:t>What is phonics?</a:t>
            </a:r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323528" y="1196751"/>
            <a:ext cx="8639174" cy="50405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b="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Sounds</a:t>
            </a: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endParaRPr sz="3200" b="0" i="0" u="none" strike="noStrike" cap="none" dirty="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SzPct val="25000"/>
              <a:buNone/>
            </a:pPr>
            <a:r>
              <a:rPr lang="en-US" sz="3200" i="0" u="none" strike="noStrike" cap="none" dirty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Graphemes</a:t>
            </a:r>
          </a:p>
        </p:txBody>
      </p:sp>
    </p:spTree>
    <p:extLst>
      <p:ext uri="{BB962C8B-B14F-4D97-AF65-F5344CB8AC3E}">
        <p14:creationId xmlns:p14="http://schemas.microsoft.com/office/powerpoint/2010/main" val="40103008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English alphabetic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/>
              <a:buChar char="•"/>
            </a:pPr>
            <a:r>
              <a:rPr lang="en-US" dirty="0"/>
              <a:t>44 sounds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26 letters</a:t>
            </a:r>
          </a:p>
          <a:p>
            <a:pPr marL="457200" indent="-457200">
              <a:buFont typeface="Arial"/>
              <a:buChar char="•"/>
            </a:pPr>
            <a:r>
              <a:rPr lang="en-US" dirty="0"/>
              <a:t>Over 150+ graphemes (letter combinations)</a:t>
            </a:r>
          </a:p>
          <a:p>
            <a:pPr marL="457200" indent="-457200">
              <a:buFont typeface="Arial"/>
              <a:buChar char="•"/>
            </a:pPr>
            <a:endParaRPr lang="en-US" dirty="0"/>
          </a:p>
          <a:p>
            <a:r>
              <a:rPr lang="en-US" dirty="0"/>
              <a:t>One of the most complex alphabetic codes in the world.</a:t>
            </a:r>
          </a:p>
        </p:txBody>
      </p:sp>
    </p:spTree>
    <p:extLst>
      <p:ext uri="{BB962C8B-B14F-4D97-AF65-F5344CB8AC3E}">
        <p14:creationId xmlns:p14="http://schemas.microsoft.com/office/powerpoint/2010/main" val="102963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5"/>
                </a:solidFill>
                <a:ea typeface="Arial Unicode MS" pitchFamily="34" charset="-128"/>
                <a:cs typeface="Arial Unicode MS" pitchFamily="34" charset="-128"/>
              </a:rPr>
              <a:t>Speed Sounds Set 1</a:t>
            </a:r>
          </a:p>
        </p:txBody>
      </p:sp>
      <p:sp>
        <p:nvSpPr>
          <p:cNvPr id="71681" name="Rectangle 3"/>
          <p:cNvSpPr>
            <a:spLocks noGrp="1" noChangeArrowheads="1"/>
          </p:cNvSpPr>
          <p:nvPr>
            <p:ph idx="1"/>
          </p:nvPr>
        </p:nvSpPr>
        <p:spPr>
          <a:xfrm>
            <a:off x="422275" y="1600200"/>
            <a:ext cx="8229600" cy="4530725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GB" dirty="0">
                <a:latin typeface="Arial Unicode MS"/>
                <a:ea typeface="Arial Unicode MS"/>
                <a:cs typeface="Arial Unicode MS"/>
              </a:rPr>
              <a:t>   </a:t>
            </a:r>
            <a:endParaRPr lang="en-US" dirty="0">
              <a:latin typeface="Arial Unicode MS"/>
              <a:ea typeface="Arial Unicode MS"/>
              <a:cs typeface="Arial Unicode MS"/>
            </a:endParaRPr>
          </a:p>
        </p:txBody>
      </p:sp>
      <p:sp>
        <p:nvSpPr>
          <p:cNvPr id="29702" name="TextBox 6"/>
          <p:cNvSpPr txBox="1">
            <a:spLocks noChangeArrowheads="1"/>
          </p:cNvSpPr>
          <p:nvPr/>
        </p:nvSpPr>
        <p:spPr bwMode="auto">
          <a:xfrm>
            <a:off x="496888" y="1751013"/>
            <a:ext cx="3810000" cy="95410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aramond" pitchFamily="18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schemeClr val="tx2"/>
              </a:solidFill>
              <a:latin typeface="+mn-lt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" name="Picture 1" descr="Simple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38" t="6871" r="2798" b="44253"/>
          <a:stretch/>
        </p:blipFill>
        <p:spPr>
          <a:xfrm>
            <a:off x="755576" y="1052736"/>
            <a:ext cx="7693517" cy="546103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259632" y="1484784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259632" y="3140968"/>
            <a:ext cx="6624736" cy="86409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1259632" y="4725144"/>
            <a:ext cx="2880320" cy="504056"/>
          </a:xfrm>
          <a:prstGeom prst="roundRect">
            <a:avLst/>
          </a:prstGeom>
          <a:solidFill>
            <a:schemeClr val="accent6">
              <a:lumMod val="75000"/>
              <a:alpha val="34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81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Pure Sounds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pic>
        <p:nvPicPr>
          <p:cNvPr id="4" name="ph.set_1_sounds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278834"/>
            <a:ext cx="8634942" cy="485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411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Name the pictures</a:t>
            </a:r>
            <a:endParaRPr lang="en-US" dirty="0"/>
          </a:p>
        </p:txBody>
      </p:sp>
      <p:pic>
        <p:nvPicPr>
          <p:cNvPr id="5" name="Content Placeholder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929" r="-40929"/>
          <a:stretch>
            <a:fillRect/>
          </a:stretch>
        </p:blipFill>
        <p:spPr bwMode="auto">
          <a:xfrm>
            <a:off x="627051" y="1628800"/>
            <a:ext cx="8028384" cy="4405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6542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450BF-B53D-6F49-9A43-6D1A1CC94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 letter formation</a:t>
            </a:r>
          </a:p>
        </p:txBody>
      </p:sp>
      <p:pic>
        <p:nvPicPr>
          <p:cNvPr id="7" name="Content Placeholder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2C4C9AB0-B505-1445-9009-1C3C5B4F73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6226" y="1289740"/>
            <a:ext cx="7991548" cy="5040313"/>
          </a:xfrm>
        </p:spPr>
      </p:pic>
    </p:spTree>
    <p:extLst>
      <p:ext uri="{BB962C8B-B14F-4D97-AF65-F5344CB8AC3E}">
        <p14:creationId xmlns:p14="http://schemas.microsoft.com/office/powerpoint/2010/main" val="30682852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4A43B0-25A7-0949-9BF1-25899EF557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92265" y="1317246"/>
            <a:ext cx="6759469" cy="4904277"/>
          </a:xfrm>
        </p:spPr>
      </p:pic>
    </p:spTree>
    <p:extLst>
      <p:ext uri="{BB962C8B-B14F-4D97-AF65-F5344CB8AC3E}">
        <p14:creationId xmlns:p14="http://schemas.microsoft.com/office/powerpoint/2010/main" val="422422217"/>
      </p:ext>
    </p:extLst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576</TotalTime>
  <Words>843</Words>
  <Application>Microsoft Office PowerPoint</Application>
  <PresentationFormat>On-screen Show (4:3)</PresentationFormat>
  <Paragraphs>126</Paragraphs>
  <Slides>14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ＭＳ Ｐゴシック</vt:lpstr>
      <vt:lpstr>ＭＳ Ｐゴシック</vt:lpstr>
      <vt:lpstr>Arial</vt:lpstr>
      <vt:lpstr>Arial Unicode MS</vt:lpstr>
      <vt:lpstr>Calibri</vt:lpstr>
      <vt:lpstr>Garamond</vt:lpstr>
      <vt:lpstr>Times New Roman</vt:lpstr>
      <vt:lpstr>Wingdings</vt:lpstr>
      <vt:lpstr>NEW Phonics Template</vt:lpstr>
      <vt:lpstr>Read Write Inc. Phonics  Parents’ Meeting Set 1 Sounds</vt:lpstr>
      <vt:lpstr>Reading changes everything</vt:lpstr>
      <vt:lpstr>What is phonics?</vt:lpstr>
      <vt:lpstr>English alphabetic code</vt:lpstr>
      <vt:lpstr>Speed Sounds Set 1</vt:lpstr>
      <vt:lpstr>Pure Sounds (ruthmiskin.com)</vt:lpstr>
      <vt:lpstr>Name the pictures</vt:lpstr>
      <vt:lpstr>Teaching letter formation</vt:lpstr>
      <vt:lpstr>Free Video Tutorials (ruthmiskin.com)</vt:lpstr>
      <vt:lpstr>What can I do?</vt:lpstr>
      <vt:lpstr>Online resources available</vt:lpstr>
      <vt:lpstr>Teaching a Set 1 Sound - in action</vt:lpstr>
      <vt:lpstr>Reading changes everything</vt:lpstr>
      <vt:lpstr>Any other questions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Sarah-Jayne Samuel</cp:lastModifiedBy>
  <cp:revision>127</cp:revision>
  <dcterms:created xsi:type="dcterms:W3CDTF">2015-11-23T14:36:59Z</dcterms:created>
  <dcterms:modified xsi:type="dcterms:W3CDTF">2021-11-01T14:03:01Z</dcterms:modified>
</cp:coreProperties>
</file>